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3B759-5A1E-4910-868B-E02D05AB90EE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87AB5-82F7-46B5-9AF1-E23FFD2C4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2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0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19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8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97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3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352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98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23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0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4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4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9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9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6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0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46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8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54EDE4-4607-41D0-ABE7-AEB04390D700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7BF9B9-4FFB-4553-ACD0-DBE47176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75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21" y="12193"/>
            <a:ext cx="6572778" cy="684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195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9746">
            <a:off x="8720216" y="3204397"/>
            <a:ext cx="3462071" cy="339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36" y="3368921"/>
            <a:ext cx="3462071" cy="339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84078" y="294377"/>
            <a:ext cx="9325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          Размер минимального денежного довольствия военнослужащего составляет 20087 рублей (с учетом вычета Подоходного налога 13%). Размер ежегодной материальной помощи составляет сумму оклада по воинской должности и оклада по воинскому званию – выплачивается единовременно. Также предусмотрено подъемное пособие, при перемещении военнослужащего к новому месту службы, которое составляет сумму оклада по воинской должности и оклада по воинскому званию плюс 25% от суммы на каждого члена семьи.</a:t>
            </a:r>
          </a:p>
        </p:txBody>
      </p:sp>
      <p:pic>
        <p:nvPicPr>
          <p:cNvPr id="8" name="Picture 2481" descr="Большая эмблема СК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679372"/>
            <a:ext cx="8067062" cy="508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6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85" y="0"/>
            <a:ext cx="4540416" cy="1552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32" y="3515084"/>
            <a:ext cx="3004868" cy="3342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6" y="2805742"/>
            <a:ext cx="5403011" cy="405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871598" y="321648"/>
            <a:ext cx="54739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       При заключении второго контракта, военнослужащий вступает в накопительную ипотечную систему жилищного обеспечения военнослужащих. На </a:t>
            </a:r>
            <a:r>
              <a:rPr lang="ru-RU" sz="1400" dirty="0" smtClean="0"/>
              <a:t>2019 </a:t>
            </a:r>
            <a:r>
              <a:rPr lang="ru-RU" sz="1400" dirty="0"/>
              <a:t>год размер ежегодного накопительного взноса составляет </a:t>
            </a:r>
            <a:r>
              <a:rPr lang="ru-RU" sz="1400" dirty="0" smtClean="0"/>
              <a:t>280 009 рублей </a:t>
            </a:r>
            <a:r>
              <a:rPr lang="ru-RU" sz="1400" dirty="0"/>
              <a:t>и с каждым годом данная сумма индексируется. По истечении трех лет с момента вступления в ипотечную систему, военнослужащий имеет право на использование накопленных денежных средств для приобретения собственного жилья в любом регионе Российской Федерации, при этом ипотечный кредит выплачивает за него государство.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9377" y="4553899"/>
            <a:ext cx="3364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/>
              <a:t> </a:t>
            </a:r>
            <a:r>
              <a:rPr lang="ru-RU" sz="1200" dirty="0"/>
              <a:t>При достижении  </a:t>
            </a:r>
            <a:r>
              <a:rPr lang="ru-RU" sz="1200" dirty="0" smtClean="0"/>
              <a:t>у военнослужащего  </a:t>
            </a:r>
            <a:r>
              <a:rPr lang="ru-RU" sz="1200" dirty="0"/>
              <a:t>20 лет  выслуги , в том числе в льготном исчислении, снимается обременение  со стороны  государства с жилья, которое приобрел военнослужащий . </a:t>
            </a:r>
          </a:p>
        </p:txBody>
      </p:sp>
      <p:pic>
        <p:nvPicPr>
          <p:cNvPr id="11" name="Picture 2481" descr="Большая эмблема СКВ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" y="108638"/>
            <a:ext cx="1216571" cy="140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8267284" y="1558889"/>
          <a:ext cx="3797710" cy="193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855"/>
                <a:gridCol w="1898855"/>
              </a:tblGrid>
              <a:tr h="39192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Год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 взноса, руб.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  <a:tr h="3868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280</a:t>
                      </a:r>
                      <a:r>
                        <a:rPr lang="ru-RU" sz="1100" baseline="0" dirty="0" smtClean="0"/>
                        <a:t> 009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  <a:tr h="3868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268 465,6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  <a:tr h="3868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2017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260 141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  <a:tr h="3868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2016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245 880</a:t>
                      </a:r>
                      <a:endParaRPr lang="ru-RU" sz="1100" dirty="0"/>
                    </a:p>
                  </a:txBody>
                  <a:tcPr marL="68767" marR="68767" marT="34384" marB="3438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evtsov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"/>
            <a:ext cx="9906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83934" y="1017770"/>
            <a:ext cx="3240000" cy="576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7279" tIns="53640" rIns="107279" bIns="53640" rtlCol="0" anchor="ctr"/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шаг: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обратиться на пункт отбора 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Краснодар, ул. Ярославская д. 130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8(861)258-3540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3934" y="1593770"/>
            <a:ext cx="3240000" cy="576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шаг: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собрать документы для поступления на военную службу, подать заявление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8590" y="2169770"/>
            <a:ext cx="3240000" cy="57606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Третий шаг: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воинскую часть и должность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73685" y="2745835"/>
            <a:ext cx="3240000" cy="57606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Четвертый шаг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пройти на пункте отбора профессиональный психологический отбор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73685" y="3321897"/>
            <a:ext cx="3240000" cy="57606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Пятый шаг: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пройти медицинское освидетельствование в военном комиссариате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3685" y="3899419"/>
            <a:ext cx="3240000" cy="57606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Шестой шаг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пройти проверку физической подготовленности на пункте отбора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73685" y="4475481"/>
            <a:ext cx="3240000" cy="57606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Седьмой шаг: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получить заключение совместной комиссии пункта отбора и военного комиссариата Краснодарского края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70485" y="6241473"/>
            <a:ext cx="3240000" cy="576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Десятый шаг: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пройти курс интенсивной общевойсковой подготовки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62439" y="5051545"/>
            <a:ext cx="3240000" cy="576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Восьмой шаг: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получить предписание, воинские перевозочные документы и убыть в воинскую часть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70485" y="5650070"/>
            <a:ext cx="3240000" cy="57600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Девятый шаг: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заключить контракт с командиром воинской части, принять дела и должность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98179" y="192554"/>
            <a:ext cx="34115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Как поступить на военную</a:t>
            </a:r>
          </a:p>
          <a:p>
            <a:pPr algn="ctr"/>
            <a:r>
              <a: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службу по контракту</a:t>
            </a:r>
            <a:endParaRPr lang="ru-RU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496" y="4794346"/>
            <a:ext cx="2831033" cy="1857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496" y="2662539"/>
            <a:ext cx="2831033" cy="1894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66" y="262230"/>
            <a:ext cx="19050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8684" y="3418677"/>
            <a:ext cx="3119765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ПУНКТ ОТБОРА НА</a:t>
            </a:r>
          </a:p>
          <a:p>
            <a:pPr algn="ctr"/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ВОЕННУЮ СЛУЖБУ</a:t>
            </a:r>
          </a:p>
          <a:p>
            <a:pPr algn="ctr"/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 КОНТРАКТУ</a:t>
            </a:r>
          </a:p>
          <a:p>
            <a:pPr algn="ctr"/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(1 РАЗРЯДА),</a:t>
            </a:r>
          </a:p>
          <a:p>
            <a:pPr algn="ctr"/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Г. КРАСНОДАР</a:t>
            </a:r>
          </a:p>
          <a:p>
            <a:pPr algn="ctr"/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bertus Medium" pitchFamily="34" charset="0"/>
            </a:endParaRPr>
          </a:p>
          <a:p>
            <a:pPr algn="ctr"/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Адрес: г. Краснодар</a:t>
            </a:r>
          </a:p>
          <a:p>
            <a:pPr algn="ctr"/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ул. Ярославская д. 130</a:t>
            </a:r>
          </a:p>
          <a:p>
            <a:pPr algn="ctr"/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Тел/факс: 8(861)258-35-40</a:t>
            </a:r>
          </a:p>
          <a:p>
            <a:pPr algn="ctr"/>
            <a:r>
              <a:rPr lang="en-US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ertus Medium" pitchFamily="34" charset="0"/>
              </a:rPr>
              <a:t>e-mail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:</a:t>
            </a:r>
            <a:r>
              <a:rPr lang="en-US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bertus Medium" pitchFamily="34" charset="0"/>
              </a:rPr>
              <a:t> Povsk-krasnodar@mil.ru</a:t>
            </a:r>
            <a:endParaRPr lang="ru-RU" sz="1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7038" y="57146"/>
            <a:ext cx="3171946" cy="240065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оеннослужащим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предоставля-ется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служебное жилье, с хорошо развитой инфраструктурой,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фортабельными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квартирами. Для детей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 предо-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ставляются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в детских садах и школах вне очереди. Если военнослужащий не желает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служебное жилье он может оформить ежемесячную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компен-сацию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наем (поднаем) жилых помещений в размере 3600 рублей при составе семьи менее четырех человек и 5400 рублей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соста-ве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белее четырех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9282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415</Words>
  <Application>Microsoft Office PowerPoint</Application>
  <PresentationFormat>Широкоэкранный</PresentationFormat>
  <Paragraphs>39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Albertus Medium</vt:lpstr>
      <vt:lpstr>Arial Black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Myagkov</dc:creator>
  <cp:lastModifiedBy>Duty</cp:lastModifiedBy>
  <cp:revision>91</cp:revision>
  <dcterms:created xsi:type="dcterms:W3CDTF">2018-02-14T12:22:59Z</dcterms:created>
  <dcterms:modified xsi:type="dcterms:W3CDTF">2019-07-05T05:12:05Z</dcterms:modified>
</cp:coreProperties>
</file>